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83" r:id="rId2"/>
    <p:sldId id="258" r:id="rId3"/>
    <p:sldId id="259" r:id="rId4"/>
    <p:sldId id="279" r:id="rId5"/>
    <p:sldId id="280" r:id="rId6"/>
    <p:sldId id="281" r:id="rId7"/>
    <p:sldId id="288" r:id="rId8"/>
    <p:sldId id="284" r:id="rId9"/>
    <p:sldId id="285" r:id="rId10"/>
    <p:sldId id="286" r:id="rId11"/>
    <p:sldId id="287" r:id="rId12"/>
    <p:sldId id="267" r:id="rId13"/>
    <p:sldId id="268" r:id="rId14"/>
    <p:sldId id="269" r:id="rId15"/>
    <p:sldId id="270" r:id="rId16"/>
    <p:sldId id="271" r:id="rId17"/>
    <p:sldId id="272" r:id="rId18"/>
    <p:sldId id="282" r:id="rId19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555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8D5205-32D8-44CE-AD44-CE9C83E3F84F}" type="datetimeFigureOut">
              <a:rPr lang="zh-TW" altLang="en-US" smtClean="0"/>
              <a:pPr/>
              <a:t>2017/7/20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3C31DB-4C85-46A0-8BBD-130B09592A9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C31DB-4C85-46A0-8BBD-130B09592A92}" type="slidenum">
              <a:rPr lang="zh-TW" altLang="en-US" smtClean="0"/>
              <a:pPr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18366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4CDA87-E980-4B53-97B1-3495FEBD3F98}" type="slidenum">
              <a:rPr lang="zh-TW" altLang="en-US" smtClean="0"/>
              <a:pPr/>
              <a:t>15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4CDA87-E980-4B53-97B1-3495FEBD3F98}" type="slidenum">
              <a:rPr lang="zh-TW" altLang="en-US" smtClean="0"/>
              <a:pPr/>
              <a:t>16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4CDA87-E980-4B53-97B1-3495FEBD3F98}" type="slidenum">
              <a:rPr lang="zh-TW" altLang="en-US" smtClean="0"/>
              <a:pPr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02183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9D58-576B-4EEC-BA21-795F24E2D714}" type="datetimeFigureOut">
              <a:rPr lang="zh-TW" altLang="en-US" smtClean="0"/>
              <a:pPr/>
              <a:t>2017/7/20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046C-4411-43AA-B5E0-0B320B8413E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9D58-576B-4EEC-BA21-795F24E2D714}" type="datetimeFigureOut">
              <a:rPr lang="zh-TW" altLang="en-US" smtClean="0"/>
              <a:pPr/>
              <a:t>2017/7/20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046C-4411-43AA-B5E0-0B320B8413E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9D58-576B-4EEC-BA21-795F24E2D714}" type="datetimeFigureOut">
              <a:rPr lang="zh-TW" altLang="en-US" smtClean="0"/>
              <a:pPr/>
              <a:t>2017/7/20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046C-4411-43AA-B5E0-0B320B8413E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9D58-576B-4EEC-BA21-795F24E2D714}" type="datetimeFigureOut">
              <a:rPr lang="zh-TW" altLang="en-US" smtClean="0"/>
              <a:pPr/>
              <a:t>2017/7/20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046C-4411-43AA-B5E0-0B320B8413E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9D58-576B-4EEC-BA21-795F24E2D714}" type="datetimeFigureOut">
              <a:rPr lang="zh-TW" altLang="en-US" smtClean="0"/>
              <a:pPr/>
              <a:t>2017/7/20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046C-4411-43AA-B5E0-0B320B8413E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9D58-576B-4EEC-BA21-795F24E2D714}" type="datetimeFigureOut">
              <a:rPr lang="zh-TW" altLang="en-US" smtClean="0"/>
              <a:pPr/>
              <a:t>2017/7/20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046C-4411-43AA-B5E0-0B320B8413E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9D58-576B-4EEC-BA21-795F24E2D714}" type="datetimeFigureOut">
              <a:rPr lang="zh-TW" altLang="en-US" smtClean="0"/>
              <a:pPr/>
              <a:t>2017/7/20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046C-4411-43AA-B5E0-0B320B8413E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9D58-576B-4EEC-BA21-795F24E2D714}" type="datetimeFigureOut">
              <a:rPr lang="zh-TW" altLang="en-US" smtClean="0"/>
              <a:pPr/>
              <a:t>2017/7/20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046C-4411-43AA-B5E0-0B320B8413E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9D58-576B-4EEC-BA21-795F24E2D714}" type="datetimeFigureOut">
              <a:rPr lang="zh-TW" altLang="en-US" smtClean="0"/>
              <a:pPr/>
              <a:t>2017/7/20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046C-4411-43AA-B5E0-0B320B8413E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9D58-576B-4EEC-BA21-795F24E2D714}" type="datetimeFigureOut">
              <a:rPr lang="zh-TW" altLang="en-US" smtClean="0"/>
              <a:pPr/>
              <a:t>2017/7/20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046C-4411-43AA-B5E0-0B320B8413E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79D58-576B-4EEC-BA21-795F24E2D714}" type="datetimeFigureOut">
              <a:rPr lang="zh-TW" altLang="en-US" smtClean="0"/>
              <a:pPr/>
              <a:t>2017/7/20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046C-4411-43AA-B5E0-0B320B8413E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379D58-576B-4EEC-BA21-795F24E2D714}" type="datetimeFigureOut">
              <a:rPr lang="zh-TW" altLang="en-US" smtClean="0"/>
              <a:pPr/>
              <a:t>2017/7/20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B046C-4411-43AA-B5E0-0B320B8413E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1.png"/><Relationship Id="rId7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stock-photo-blood-glucose-meter-the-blood-sugar-value-is-measured-on-a-finger-271701911.jpg"/>
          <p:cNvPicPr>
            <a:picLocks noChangeAspect="1"/>
          </p:cNvPicPr>
          <p:nvPr/>
        </p:nvPicPr>
        <p:blipFill>
          <a:blip r:embed="rId2" cstate="print"/>
          <a:srcRect r="4325" b="8966"/>
          <a:stretch>
            <a:fillRect/>
          </a:stretch>
        </p:blipFill>
        <p:spPr>
          <a:xfrm>
            <a:off x="0" y="27384"/>
            <a:ext cx="9144000" cy="6858000"/>
          </a:xfrm>
          <a:prstGeom prst="rect">
            <a:avLst/>
          </a:prstGeom>
        </p:spPr>
      </p:pic>
      <p:pic>
        <p:nvPicPr>
          <p:cNvPr id="7" name="圖片 6" descr="LOGO+綠葉-01.png"/>
          <p:cNvPicPr>
            <a:picLocks noChangeAspect="1"/>
          </p:cNvPicPr>
          <p:nvPr/>
        </p:nvPicPr>
        <p:blipFill>
          <a:blip r:embed="rId3" cstate="print"/>
          <a:srcRect r="46062" b="67851"/>
          <a:stretch>
            <a:fillRect/>
          </a:stretch>
        </p:blipFill>
        <p:spPr>
          <a:xfrm>
            <a:off x="377" y="27384"/>
            <a:ext cx="4931663" cy="2204581"/>
          </a:xfrm>
          <a:prstGeom prst="rect">
            <a:avLst/>
          </a:prstGeom>
        </p:spPr>
      </p:pic>
      <p:pic>
        <p:nvPicPr>
          <p:cNvPr id="9" name="圖片 8" descr="bloodlipid p.1-黑色-01.png">
            <a:extLst>
              <a:ext uri="{FF2B5EF4-FFF2-40B4-BE49-F238E27FC236}">
                <a16:creationId xmlns:a16="http://schemas.microsoft.com/office/drawing/2014/main" id="{FFC7C9D4-E5AA-4410-A48F-88E86501B51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19193" t="65751" r="14011" b="26899"/>
          <a:stretch>
            <a:fillRect/>
          </a:stretch>
        </p:blipFill>
        <p:spPr>
          <a:xfrm>
            <a:off x="899592" y="5121188"/>
            <a:ext cx="8244408" cy="540060"/>
          </a:xfrm>
          <a:prstGeom prst="rect">
            <a:avLst/>
          </a:prstGeom>
        </p:spPr>
      </p:pic>
      <p:pic>
        <p:nvPicPr>
          <p:cNvPr id="11" name="圖片 10" descr="bloodlipid p.1-ANKASCIN-02-01.png">
            <a:extLst>
              <a:ext uri="{FF2B5EF4-FFF2-40B4-BE49-F238E27FC236}">
                <a16:creationId xmlns:a16="http://schemas.microsoft.com/office/drawing/2014/main" id="{9523A703-5FC2-455E-B687-C2DDAFA4228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7472" t="65751" r="56300" b="27948"/>
          <a:stretch>
            <a:fillRect/>
          </a:stretch>
        </p:blipFill>
        <p:spPr>
          <a:xfrm>
            <a:off x="683568" y="5157192"/>
            <a:ext cx="3240360" cy="432048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0AAA8CC5-41EB-461B-BF6D-D684F1DF9350}"/>
              </a:ext>
            </a:extLst>
          </p:cNvPr>
          <p:cNvSpPr txBox="1"/>
          <p:nvPr/>
        </p:nvSpPr>
        <p:spPr>
          <a:xfrm>
            <a:off x="3789804" y="5121188"/>
            <a:ext cx="5318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for your Total Blood Sugar Support</a:t>
            </a:r>
            <a:endParaRPr lang="zh-TW" alt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86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P.9-2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8733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P.11-2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551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P.12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聽診器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315416"/>
            <a:ext cx="9144000" cy="7173416"/>
          </a:xfrm>
          <a:prstGeom prst="rect">
            <a:avLst/>
          </a:prstGeom>
        </p:spPr>
      </p:pic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5229200"/>
            <a:ext cx="8641655" cy="1431032"/>
          </a:xfrm>
        </p:spPr>
        <p:txBody>
          <a:bodyPr/>
          <a:lstStyle/>
          <a:p>
            <a:pPr eaLnBrk="1" hangingPunct="1"/>
            <a:r>
              <a:rPr lang="en-US" altLang="zh-TW" sz="2000" dirty="0">
                <a:solidFill>
                  <a:srgbClr val="005696"/>
                </a:solidFill>
                <a:latin typeface="Calibri" pitchFamily="34" charset="0"/>
              </a:rPr>
              <a:t>Composition and method for prevention and treatment of Alzheimer’s Disease</a:t>
            </a:r>
            <a:endParaRPr lang="zh-TW" altLang="en-US" sz="2400" dirty="0">
              <a:solidFill>
                <a:srgbClr val="005696"/>
              </a:solidFill>
              <a:latin typeface="微軟正黑體" pitchFamily="34" charset="-120"/>
            </a:endParaRPr>
          </a:p>
        </p:txBody>
      </p:sp>
      <p:pic>
        <p:nvPicPr>
          <p:cNvPr id="76808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31" y="2194068"/>
            <a:ext cx="2341892" cy="331236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6809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069" y="2194068"/>
            <a:ext cx="2392803" cy="332316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6810" name="Picture 1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41"/>
          <a:stretch/>
        </p:blipFill>
        <p:spPr bwMode="auto">
          <a:xfrm>
            <a:off x="5772518" y="2194068"/>
            <a:ext cx="2515420" cy="332316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圖片 6" descr="PATENTS藍標-01.png"/>
          <p:cNvPicPr>
            <a:picLocks noChangeAspect="1"/>
          </p:cNvPicPr>
          <p:nvPr/>
        </p:nvPicPr>
        <p:blipFill>
          <a:blip r:embed="rId6" cstate="print"/>
          <a:srcRect t="2751" b="72050"/>
          <a:stretch>
            <a:fillRect/>
          </a:stretch>
        </p:blipFill>
        <p:spPr>
          <a:xfrm>
            <a:off x="0" y="188640"/>
            <a:ext cx="9144000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3423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聽診器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315416"/>
            <a:ext cx="9144000" cy="7173416"/>
          </a:xfrm>
          <a:prstGeom prst="rect">
            <a:avLst/>
          </a:prstGeom>
        </p:spPr>
      </p:pic>
      <p:pic>
        <p:nvPicPr>
          <p:cNvPr id="6" name="圖片 5" descr="PATENTS藍標-01.png"/>
          <p:cNvPicPr>
            <a:picLocks noChangeAspect="1"/>
          </p:cNvPicPr>
          <p:nvPr/>
        </p:nvPicPr>
        <p:blipFill>
          <a:blip r:embed="rId3" cstate="print"/>
          <a:srcRect t="2751" b="72050"/>
          <a:stretch>
            <a:fillRect/>
          </a:stretch>
        </p:blipFill>
        <p:spPr>
          <a:xfrm>
            <a:off x="0" y="188640"/>
            <a:ext cx="9144000" cy="1728192"/>
          </a:xfrm>
          <a:prstGeom prst="rect">
            <a:avLst/>
          </a:prstGeom>
        </p:spPr>
      </p:pic>
      <p:sp>
        <p:nvSpPr>
          <p:cNvPr id="82946" name="標題 1"/>
          <p:cNvSpPr>
            <a:spLocks noGrp="1"/>
          </p:cNvSpPr>
          <p:nvPr>
            <p:ph type="title"/>
          </p:nvPr>
        </p:nvSpPr>
        <p:spPr>
          <a:xfrm>
            <a:off x="611560" y="5301208"/>
            <a:ext cx="8219256" cy="1373014"/>
          </a:xfrm>
        </p:spPr>
        <p:txBody>
          <a:bodyPr/>
          <a:lstStyle/>
          <a:p>
            <a:r>
              <a:rPr lang="en-US" altLang="zh-TW" sz="2000" dirty="0">
                <a:solidFill>
                  <a:srgbClr val="005696"/>
                </a:solidFill>
                <a:latin typeface="Calibri" panose="020F0502020204030204" pitchFamily="34" charset="0"/>
              </a:rPr>
              <a:t>Composition for Lowering Blood Lipid and Elevating High Density Lipoprotein and Method for Manufacturing the Same</a:t>
            </a:r>
            <a:endParaRPr lang="zh-TW" altLang="en-US" sz="2000" dirty="0">
              <a:solidFill>
                <a:srgbClr val="005696"/>
              </a:solidFill>
              <a:latin typeface="Calibri" panose="020F0502020204030204" pitchFamily="34" charset="0"/>
            </a:endParaRPr>
          </a:p>
        </p:txBody>
      </p:sp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132856"/>
            <a:ext cx="2346452" cy="331881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4636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聽診器-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315416"/>
            <a:ext cx="9144000" cy="7173416"/>
          </a:xfrm>
          <a:prstGeom prst="rect">
            <a:avLst/>
          </a:prstGeom>
        </p:spPr>
      </p:pic>
      <p:pic>
        <p:nvPicPr>
          <p:cNvPr id="6" name="圖片 5" descr="P.15-01.png"/>
          <p:cNvPicPr>
            <a:picLocks noChangeAspect="1"/>
          </p:cNvPicPr>
          <p:nvPr/>
        </p:nvPicPr>
        <p:blipFill>
          <a:blip r:embed="rId4" cstate="print"/>
          <a:srcRect l="10626" t="30050" r="9051" b="6951"/>
          <a:stretch>
            <a:fillRect/>
          </a:stretch>
        </p:blipFill>
        <p:spPr>
          <a:xfrm>
            <a:off x="611560" y="1844824"/>
            <a:ext cx="7848872" cy="4616983"/>
          </a:xfrm>
          <a:prstGeom prst="rect">
            <a:avLst/>
          </a:prstGeom>
        </p:spPr>
      </p:pic>
      <p:pic>
        <p:nvPicPr>
          <p:cNvPr id="7" name="圖片 6" descr="P.15-01.png"/>
          <p:cNvPicPr>
            <a:picLocks noChangeAspect="1"/>
          </p:cNvPicPr>
          <p:nvPr/>
        </p:nvPicPr>
        <p:blipFill>
          <a:blip r:embed="rId5" cstate="print"/>
          <a:srcRect t="2751" b="74150"/>
          <a:stretch>
            <a:fillRect/>
          </a:stretch>
        </p:blipFill>
        <p:spPr>
          <a:xfrm>
            <a:off x="0" y="188640"/>
            <a:ext cx="9144000" cy="158417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P.16-2-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P.17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紅8-底-01-0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95" y="74650"/>
            <a:ext cx="9144000" cy="6858000"/>
          </a:xfrm>
          <a:prstGeom prst="rect">
            <a:avLst/>
          </a:prstGeom>
        </p:spPr>
      </p:pic>
      <p:pic>
        <p:nvPicPr>
          <p:cNvPr id="5" name="圖片 4" descr="紅8-橘條-01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74"/>
          <a:stretch/>
        </p:blipFill>
        <p:spPr>
          <a:xfrm>
            <a:off x="0" y="6633315"/>
            <a:ext cx="9144000" cy="324077"/>
          </a:xfrm>
          <a:prstGeom prst="rect">
            <a:avLst/>
          </a:prstGeom>
        </p:spPr>
      </p:pic>
      <p:pic>
        <p:nvPicPr>
          <p:cNvPr id="6" name="圖片 5" descr="紅8-ankascin-01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1" t="4010" r="21388" b="87208"/>
          <a:stretch/>
        </p:blipFill>
        <p:spPr>
          <a:xfrm>
            <a:off x="2016360" y="274974"/>
            <a:ext cx="5171835" cy="602325"/>
          </a:xfrm>
          <a:prstGeom prst="rect">
            <a:avLst/>
          </a:prstGeom>
        </p:spPr>
      </p:pic>
      <p:pic>
        <p:nvPicPr>
          <p:cNvPr id="7" name="圖片 6" descr="紅8-enhance-01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5" t="12792" r="11938" b="73079"/>
          <a:stretch/>
        </p:blipFill>
        <p:spPr>
          <a:xfrm>
            <a:off x="1047460" y="877298"/>
            <a:ext cx="7004890" cy="968961"/>
          </a:xfrm>
          <a:prstGeom prst="rect">
            <a:avLst/>
          </a:prstGeom>
        </p:spPr>
      </p:pic>
      <p:pic>
        <p:nvPicPr>
          <p:cNvPr id="9" name="圖片 8" descr="商標-01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5" t="88592" r="34991" b="4344"/>
          <a:stretch/>
        </p:blipFill>
        <p:spPr>
          <a:xfrm>
            <a:off x="539552" y="4941168"/>
            <a:ext cx="3321125" cy="534300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755576" y="5445224"/>
            <a:ext cx="3024336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1400" b="1" dirty="0">
                <a:latin typeface="+mn-lt"/>
              </a:rPr>
              <a:t>                  </a:t>
            </a:r>
            <a:r>
              <a:rPr lang="en-US" altLang="zh-TW" sz="1400" b="1" dirty="0"/>
              <a:t>+886 2 2792-9568</a:t>
            </a:r>
          </a:p>
          <a:p>
            <a:pPr>
              <a:lnSpc>
                <a:spcPct val="150000"/>
              </a:lnSpc>
            </a:pPr>
            <a:r>
              <a:rPr lang="en-US" altLang="zh-TW" sz="1400" b="1" dirty="0">
                <a:latin typeface="+mn-lt"/>
              </a:rPr>
              <a:t>                   globalservice@sunway.cc</a:t>
            </a:r>
          </a:p>
          <a:p>
            <a:pPr>
              <a:lnSpc>
                <a:spcPct val="150000"/>
              </a:lnSpc>
            </a:pPr>
            <a:r>
              <a:rPr lang="en-US" altLang="zh-TW" sz="1400" b="1" dirty="0"/>
              <a:t>                   www.sunway.cc</a:t>
            </a:r>
          </a:p>
        </p:txBody>
      </p:sp>
      <p:pic>
        <p:nvPicPr>
          <p:cNvPr id="13" name="圖片 12" descr="小標記-0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71600" y="5229200"/>
            <a:ext cx="648072" cy="1427509"/>
          </a:xfrm>
          <a:prstGeom prst="rect">
            <a:avLst/>
          </a:prstGeom>
        </p:spPr>
      </p:pic>
      <p:sp>
        <p:nvSpPr>
          <p:cNvPr id="14" name="文字方塊 13"/>
          <p:cNvSpPr txBox="1"/>
          <p:nvPr/>
        </p:nvSpPr>
        <p:spPr>
          <a:xfrm>
            <a:off x="0" y="4581128"/>
            <a:ext cx="33361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 dirty="0">
                <a:latin typeface="Arial" pitchFamily="34" charset="0"/>
                <a:ea typeface="Arial Unicode MS" pitchFamily="34" charset="-120"/>
                <a:cs typeface="Arial" pitchFamily="34" charset="0"/>
              </a:rPr>
              <a:t>For more information, please contact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5940152" y="5481708"/>
            <a:ext cx="1440160" cy="38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1400" b="1" dirty="0"/>
              <a:t>+1-886-485-3168</a:t>
            </a:r>
          </a:p>
        </p:txBody>
      </p:sp>
      <p:pic>
        <p:nvPicPr>
          <p:cNvPr id="15" name="圖片 14" descr="小標記-01.png"/>
          <p:cNvPicPr>
            <a:picLocks noChangeAspect="1"/>
          </p:cNvPicPr>
          <p:nvPr/>
        </p:nvPicPr>
        <p:blipFill>
          <a:blip r:embed="rId8" cstate="print"/>
          <a:srcRect l="12500" t="62423" r="25000" b="3527"/>
          <a:stretch>
            <a:fillRect/>
          </a:stretch>
        </p:blipFill>
        <p:spPr>
          <a:xfrm>
            <a:off x="5580112" y="6182043"/>
            <a:ext cx="360040" cy="432048"/>
          </a:xfrm>
          <a:prstGeom prst="rect">
            <a:avLst/>
          </a:prstGeom>
        </p:spPr>
      </p:pic>
      <p:sp>
        <p:nvSpPr>
          <p:cNvPr id="16" name="文字方塊 15"/>
          <p:cNvSpPr txBox="1"/>
          <p:nvPr/>
        </p:nvSpPr>
        <p:spPr>
          <a:xfrm>
            <a:off x="5982824" y="6171280"/>
            <a:ext cx="2045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/>
              <a:t>www.ankascin.com</a:t>
            </a:r>
          </a:p>
        </p:txBody>
      </p:sp>
      <p:sp>
        <p:nvSpPr>
          <p:cNvPr id="17" name="文字方塊 16"/>
          <p:cNvSpPr txBox="1"/>
          <p:nvPr/>
        </p:nvSpPr>
        <p:spPr>
          <a:xfrm>
            <a:off x="5966859" y="5841748"/>
            <a:ext cx="21335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 dirty="0"/>
              <a:t>sales@gophytoactive.com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5982824" y="6361583"/>
            <a:ext cx="20455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 dirty="0"/>
              <a:t>www.gophytoactive.com</a:t>
            </a:r>
          </a:p>
        </p:txBody>
      </p:sp>
      <p:pic>
        <p:nvPicPr>
          <p:cNvPr id="20" name="圖片 19" descr="小標記-01.png"/>
          <p:cNvPicPr>
            <a:picLocks noChangeAspect="1"/>
          </p:cNvPicPr>
          <p:nvPr/>
        </p:nvPicPr>
        <p:blipFill>
          <a:blip r:embed="rId8" cstate="print"/>
          <a:srcRect l="12500" t="39724" r="25000" b="31902"/>
          <a:stretch>
            <a:fillRect/>
          </a:stretch>
        </p:blipFill>
        <p:spPr>
          <a:xfrm>
            <a:off x="5580112" y="5841748"/>
            <a:ext cx="360040" cy="360040"/>
          </a:xfrm>
          <a:prstGeom prst="rect">
            <a:avLst/>
          </a:prstGeom>
        </p:spPr>
      </p:pic>
      <p:pic>
        <p:nvPicPr>
          <p:cNvPr id="21" name="圖片 20" descr="小標記-01.png"/>
          <p:cNvPicPr>
            <a:picLocks noChangeAspect="1"/>
          </p:cNvPicPr>
          <p:nvPr/>
        </p:nvPicPr>
        <p:blipFill>
          <a:blip r:embed="rId8" cstate="print"/>
          <a:srcRect l="12500" t="11350" r="25000" b="54601"/>
          <a:stretch>
            <a:fillRect/>
          </a:stretch>
        </p:blipFill>
        <p:spPr>
          <a:xfrm>
            <a:off x="5580112" y="5481708"/>
            <a:ext cx="360040" cy="432048"/>
          </a:xfrm>
          <a:prstGeom prst="rect">
            <a:avLst/>
          </a:prstGeom>
        </p:spPr>
      </p:pic>
      <p:pic>
        <p:nvPicPr>
          <p:cNvPr id="22" name="圖片 21" descr="splash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479234" y="4896128"/>
            <a:ext cx="2016224" cy="624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308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s-l16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03848" y="2160241"/>
            <a:ext cx="2681679" cy="4437111"/>
          </a:xfrm>
          <a:prstGeom prst="rect">
            <a:avLst/>
          </a:prstGeom>
        </p:spPr>
      </p:pic>
      <p:pic>
        <p:nvPicPr>
          <p:cNvPr id="4" name="圖片 3" descr="splash2-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1720" y="476672"/>
            <a:ext cx="5256584" cy="177954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p.3-1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圖片 6" descr="p.3-4-01.jpg"/>
          <p:cNvPicPr>
            <a:picLocks noChangeAspect="1"/>
          </p:cNvPicPr>
          <p:nvPr/>
        </p:nvPicPr>
        <p:blipFill>
          <a:blip r:embed="rId3" cstate="print"/>
          <a:srcRect t="57350" b="3801"/>
          <a:stretch>
            <a:fillRect/>
          </a:stretch>
        </p:blipFill>
        <p:spPr>
          <a:xfrm>
            <a:off x="0" y="3933056"/>
            <a:ext cx="9144000" cy="2664296"/>
          </a:xfrm>
          <a:prstGeom prst="rect">
            <a:avLst/>
          </a:prstGeom>
        </p:spPr>
      </p:pic>
      <p:pic>
        <p:nvPicPr>
          <p:cNvPr id="8" name="圖片 7" descr="p.3-3-01.png"/>
          <p:cNvPicPr>
            <a:picLocks noChangeAspect="1"/>
          </p:cNvPicPr>
          <p:nvPr/>
        </p:nvPicPr>
        <p:blipFill>
          <a:blip r:embed="rId4" cstate="print"/>
          <a:srcRect l="6685" t="59451" r="56300"/>
          <a:stretch>
            <a:fillRect/>
          </a:stretch>
        </p:blipFill>
        <p:spPr>
          <a:xfrm>
            <a:off x="611560" y="4077072"/>
            <a:ext cx="3384376" cy="2780645"/>
          </a:xfrm>
          <a:prstGeom prst="rect">
            <a:avLst/>
          </a:prstGeom>
        </p:spPr>
      </p:pic>
      <p:pic>
        <p:nvPicPr>
          <p:cNvPr id="11" name="圖片 10" descr="p.3-2-01-01.png"/>
          <p:cNvPicPr>
            <a:picLocks noChangeAspect="1"/>
          </p:cNvPicPr>
          <p:nvPr/>
        </p:nvPicPr>
        <p:blipFill>
          <a:blip r:embed="rId5" cstate="print"/>
          <a:srcRect l="12985" t="50000" r="17710" b="41599"/>
          <a:stretch>
            <a:fillRect/>
          </a:stretch>
        </p:blipFill>
        <p:spPr>
          <a:xfrm>
            <a:off x="1187624" y="3429000"/>
            <a:ext cx="6336704" cy="576064"/>
          </a:xfrm>
          <a:prstGeom prst="rect">
            <a:avLst/>
          </a:prstGeom>
        </p:spPr>
      </p:pic>
      <p:pic>
        <p:nvPicPr>
          <p:cNvPr id="13" name="圖片 12" descr="p.3-2-01-01.png"/>
          <p:cNvPicPr>
            <a:picLocks noChangeAspect="1"/>
          </p:cNvPicPr>
          <p:nvPr/>
        </p:nvPicPr>
        <p:blipFill>
          <a:blip r:embed="rId6" cstate="print"/>
          <a:srcRect l="8260" t="10097" r="19285" b="53150"/>
          <a:stretch>
            <a:fillRect/>
          </a:stretch>
        </p:blipFill>
        <p:spPr>
          <a:xfrm>
            <a:off x="755576" y="692696"/>
            <a:ext cx="6624736" cy="2520280"/>
          </a:xfrm>
          <a:prstGeom prst="rect">
            <a:avLst/>
          </a:prstGeom>
        </p:spPr>
      </p:pic>
      <p:pic>
        <p:nvPicPr>
          <p:cNvPr id="14" name="圖片 13" descr="p.3-10-01.png"/>
          <p:cNvPicPr>
            <a:picLocks noChangeAspect="1"/>
          </p:cNvPicPr>
          <p:nvPr/>
        </p:nvPicPr>
        <p:blipFill>
          <a:blip r:embed="rId7" cstate="print"/>
          <a:srcRect l="36612" t="22698" r="10622" b="53150"/>
          <a:stretch>
            <a:fillRect/>
          </a:stretch>
        </p:blipFill>
        <p:spPr>
          <a:xfrm>
            <a:off x="3347864" y="1556792"/>
            <a:ext cx="4824536" cy="1656184"/>
          </a:xfrm>
          <a:prstGeom prst="rect">
            <a:avLst/>
          </a:prstGeom>
        </p:spPr>
      </p:pic>
      <p:pic>
        <p:nvPicPr>
          <p:cNvPr id="15" name="圖片 14" descr="p.3-8-01.png"/>
          <p:cNvPicPr>
            <a:picLocks noChangeAspect="1"/>
          </p:cNvPicPr>
          <p:nvPr/>
        </p:nvPicPr>
        <p:blipFill>
          <a:blip r:embed="rId8" cstate="print"/>
          <a:srcRect l="73627" t="72052" r="5897" b="5897"/>
          <a:stretch>
            <a:fillRect/>
          </a:stretch>
        </p:blipFill>
        <p:spPr>
          <a:xfrm>
            <a:off x="6732240" y="4941168"/>
            <a:ext cx="1872208" cy="1512168"/>
          </a:xfrm>
          <a:prstGeom prst="rect">
            <a:avLst/>
          </a:prstGeom>
        </p:spPr>
      </p:pic>
      <p:pic>
        <p:nvPicPr>
          <p:cNvPr id="16" name="圖片 15" descr="p.3-7-01-01.png"/>
          <p:cNvPicPr>
            <a:picLocks noChangeAspect="1"/>
          </p:cNvPicPr>
          <p:nvPr/>
        </p:nvPicPr>
        <p:blipFill>
          <a:blip r:embed="rId9" cstate="print"/>
          <a:srcRect l="45275" t="59451" r="11410" b="28998"/>
          <a:stretch>
            <a:fillRect/>
          </a:stretch>
        </p:blipFill>
        <p:spPr>
          <a:xfrm>
            <a:off x="4139952" y="4077072"/>
            <a:ext cx="3960440" cy="792088"/>
          </a:xfrm>
          <a:prstGeom prst="rect">
            <a:avLst/>
          </a:prstGeom>
        </p:spPr>
      </p:pic>
      <p:pic>
        <p:nvPicPr>
          <p:cNvPr id="17" name="圖片 16" descr="p.3-9-01.png"/>
          <p:cNvPicPr>
            <a:picLocks noChangeAspect="1"/>
          </p:cNvPicPr>
          <p:nvPr/>
        </p:nvPicPr>
        <p:blipFill>
          <a:blip r:embed="rId10" cstate="print"/>
          <a:srcRect l="58663" t="73102" r="26373" b="16397"/>
          <a:stretch>
            <a:fillRect/>
          </a:stretch>
        </p:blipFill>
        <p:spPr>
          <a:xfrm>
            <a:off x="5364088" y="5013176"/>
            <a:ext cx="1368152" cy="720080"/>
          </a:xfrm>
          <a:prstGeom prst="rect">
            <a:avLst/>
          </a:prstGeom>
        </p:spPr>
      </p:pic>
      <p:pic>
        <p:nvPicPr>
          <p:cNvPr id="18" name="圖片 17" descr="p.3-12-01.png"/>
          <p:cNvPicPr>
            <a:picLocks noChangeAspect="1"/>
          </p:cNvPicPr>
          <p:nvPr/>
        </p:nvPicPr>
        <p:blipFill>
          <a:blip r:embed="rId11" cstate="print"/>
          <a:srcRect l="53938" t="96203"/>
          <a:stretch>
            <a:fillRect/>
          </a:stretch>
        </p:blipFill>
        <p:spPr>
          <a:xfrm>
            <a:off x="4932040" y="6597352"/>
            <a:ext cx="4211582" cy="260365"/>
          </a:xfrm>
          <a:prstGeom prst="rect">
            <a:avLst/>
          </a:prstGeom>
        </p:spPr>
      </p:pic>
      <p:pic>
        <p:nvPicPr>
          <p:cNvPr id="19" name="圖片 18" descr="p.3-13-01.png"/>
          <p:cNvPicPr>
            <a:picLocks noChangeAspect="1"/>
          </p:cNvPicPr>
          <p:nvPr/>
        </p:nvPicPr>
        <p:blipFill>
          <a:blip r:embed="rId12" cstate="print"/>
          <a:srcRect l="44487" t="75202" r="35036" b="5897"/>
          <a:stretch>
            <a:fillRect/>
          </a:stretch>
        </p:blipFill>
        <p:spPr>
          <a:xfrm>
            <a:off x="4067944" y="5157192"/>
            <a:ext cx="1872208" cy="129614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061049" y="2664484"/>
            <a:ext cx="6939951" cy="825239"/>
          </a:xfrm>
        </p:spPr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119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FA0FFB81-FBA4-4775-B6F6-A62249EFDC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048978"/>
          </a:xfrm>
          <a:prstGeom prst="rect">
            <a:avLst/>
          </a:prstGeom>
        </p:spPr>
      </p:pic>
      <p:sp>
        <p:nvSpPr>
          <p:cNvPr id="13" name="內容版面配置區 2">
            <a:extLst>
              <a:ext uri="{FF2B5EF4-FFF2-40B4-BE49-F238E27FC236}">
                <a16:creationId xmlns:a16="http://schemas.microsoft.com/office/drawing/2014/main" id="{6970B3AE-E40C-48D4-AE42-90F8482FE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4" y="4905925"/>
            <a:ext cx="5399087" cy="1960563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altLang="zh-TW" sz="2400" dirty="0"/>
              <a:t>Liver Injury </a:t>
            </a:r>
          </a:p>
          <a:p>
            <a:pPr>
              <a:defRPr/>
            </a:pPr>
            <a:r>
              <a:rPr lang="en-US" altLang="zh-TW" sz="2400" dirty="0"/>
              <a:t>Muscle Damage</a:t>
            </a:r>
          </a:p>
          <a:p>
            <a:pPr>
              <a:defRPr/>
            </a:pPr>
            <a:r>
              <a:rPr lang="en-US" altLang="zh-TW" sz="2400" dirty="0"/>
              <a:t>The Risk of Raised Blood Sugar Levels &amp; Diabetes</a:t>
            </a:r>
          </a:p>
          <a:p>
            <a:pPr>
              <a:defRPr/>
            </a:pPr>
            <a:r>
              <a:rPr lang="en-US" altLang="zh-TW" sz="2400" dirty="0"/>
              <a:t>Memory Loss</a:t>
            </a:r>
          </a:p>
          <a:p>
            <a:pPr eaLnBrk="1" hangingPunct="1">
              <a:defRPr/>
            </a:pP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852788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7-背景-01.pn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377" y="283"/>
            <a:ext cx="9143245" cy="6857434"/>
          </a:xfrm>
          <a:prstGeom prst="rect">
            <a:avLst/>
          </a:prstGeom>
        </p:spPr>
      </p:pic>
      <p:pic>
        <p:nvPicPr>
          <p:cNvPr id="3" name="圖片 2" descr="7-白底-01.png"/>
          <p:cNvPicPr>
            <a:picLocks noChangeAspect="1"/>
          </p:cNvPicPr>
          <p:nvPr/>
        </p:nvPicPr>
        <p:blipFill>
          <a:blip r:embed="rId3" cstate="print">
            <a:lum bright="10000"/>
          </a:blip>
          <a:srcRect l="5109" t="21648" r="4322" b="6947"/>
          <a:stretch>
            <a:fillRect/>
          </a:stretch>
        </p:blipFill>
        <p:spPr>
          <a:xfrm>
            <a:off x="467544" y="1484784"/>
            <a:ext cx="8280920" cy="4896544"/>
          </a:xfrm>
          <a:prstGeom prst="rect">
            <a:avLst/>
          </a:prstGeom>
        </p:spPr>
      </p:pic>
      <p:pic>
        <p:nvPicPr>
          <p:cNvPr id="4" name="圖片 3" descr="Lovastatin.sv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2312336"/>
            <a:ext cx="2808312" cy="2412808"/>
          </a:xfrm>
          <a:prstGeom prst="rect">
            <a:avLst/>
          </a:prstGeom>
        </p:spPr>
      </p:pic>
      <p:pic>
        <p:nvPicPr>
          <p:cNvPr id="5" name="圖片 4" descr="Lovastatin.sv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2312336"/>
            <a:ext cx="2808312" cy="2412808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1979712" y="4941168"/>
            <a:ext cx="1493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/>
              <a:t>Lovastatin</a:t>
            </a:r>
            <a:endParaRPr lang="zh-TW" altLang="en-US" sz="2400" b="1" dirty="0"/>
          </a:p>
        </p:txBody>
      </p:sp>
      <p:sp>
        <p:nvSpPr>
          <p:cNvPr id="7" name="文字方塊 6"/>
          <p:cNvSpPr txBox="1"/>
          <p:nvPr/>
        </p:nvSpPr>
        <p:spPr>
          <a:xfrm>
            <a:off x="5220072" y="4941168"/>
            <a:ext cx="17813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 err="1"/>
              <a:t>Monacolin</a:t>
            </a:r>
            <a:r>
              <a:rPr lang="en-US" altLang="zh-TW" sz="2400" b="1" dirty="0"/>
              <a:t> K</a:t>
            </a:r>
            <a:endParaRPr lang="zh-TW" altLang="en-US" sz="2400" b="1" dirty="0"/>
          </a:p>
        </p:txBody>
      </p:sp>
      <p:pic>
        <p:nvPicPr>
          <p:cNvPr id="10" name="圖片 9" descr="6-01.png"/>
          <p:cNvPicPr>
            <a:picLocks noChangeAspect="1"/>
          </p:cNvPicPr>
          <p:nvPr/>
        </p:nvPicPr>
        <p:blipFill>
          <a:blip r:embed="rId5" cstate="print"/>
          <a:srcRect t="9047" b="80452"/>
          <a:stretch>
            <a:fillRect/>
          </a:stretch>
        </p:blipFill>
        <p:spPr>
          <a:xfrm>
            <a:off x="0" y="692696"/>
            <a:ext cx="9143245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5166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7-背景-01.pn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377" y="283"/>
            <a:ext cx="9143245" cy="6857434"/>
          </a:xfrm>
          <a:prstGeom prst="rect">
            <a:avLst/>
          </a:prstGeom>
        </p:spPr>
      </p:pic>
      <p:pic>
        <p:nvPicPr>
          <p:cNvPr id="4" name="圖片 3" descr="7-白底-01.png"/>
          <p:cNvPicPr>
            <a:picLocks noChangeAspect="1"/>
          </p:cNvPicPr>
          <p:nvPr/>
        </p:nvPicPr>
        <p:blipFill>
          <a:blip r:embed="rId3" cstate="print"/>
          <a:srcRect l="5109" t="21648" r="4322" b="6947"/>
          <a:stretch>
            <a:fillRect/>
          </a:stretch>
        </p:blipFill>
        <p:spPr>
          <a:xfrm>
            <a:off x="467544" y="1484784"/>
            <a:ext cx="8280920" cy="4896544"/>
          </a:xfrm>
          <a:prstGeom prst="rect">
            <a:avLst/>
          </a:prstGeom>
        </p:spPr>
      </p:pic>
      <p:pic>
        <p:nvPicPr>
          <p:cNvPr id="3" name="圖片 2" descr="7-粉-01.png"/>
          <p:cNvPicPr>
            <a:picLocks noChangeAspect="1"/>
          </p:cNvPicPr>
          <p:nvPr/>
        </p:nvPicPr>
        <p:blipFill>
          <a:blip r:embed="rId4" cstate="print"/>
          <a:srcRect l="5109" t="39499" r="57088" b="33199"/>
          <a:stretch>
            <a:fillRect/>
          </a:stretch>
        </p:blipFill>
        <p:spPr>
          <a:xfrm>
            <a:off x="467544" y="2708920"/>
            <a:ext cx="3456384" cy="1872208"/>
          </a:xfrm>
          <a:prstGeom prst="rect">
            <a:avLst/>
          </a:prstGeom>
        </p:spPr>
      </p:pic>
      <p:pic>
        <p:nvPicPr>
          <p:cNvPr id="5" name="圖片 4" descr="7-active-01.png"/>
          <p:cNvPicPr>
            <a:picLocks noChangeAspect="1"/>
          </p:cNvPicPr>
          <p:nvPr/>
        </p:nvPicPr>
        <p:blipFill>
          <a:blip r:embed="rId5" cstate="print"/>
          <a:srcRect l="20861" t="25848" r="35824" b="50000"/>
          <a:stretch>
            <a:fillRect/>
          </a:stretch>
        </p:blipFill>
        <p:spPr>
          <a:xfrm>
            <a:off x="1907704" y="1772816"/>
            <a:ext cx="3960440" cy="1656184"/>
          </a:xfrm>
          <a:prstGeom prst="rect">
            <a:avLst/>
          </a:prstGeom>
        </p:spPr>
      </p:pic>
      <p:pic>
        <p:nvPicPr>
          <p:cNvPr id="6" name="圖片 5" descr="7-monascin-01.png"/>
          <p:cNvPicPr>
            <a:picLocks noChangeAspect="1"/>
          </p:cNvPicPr>
          <p:nvPr/>
        </p:nvPicPr>
        <p:blipFill>
          <a:blip r:embed="rId6" cstate="print"/>
          <a:srcRect l="38974" t="35299" r="35037" b="37399"/>
          <a:stretch>
            <a:fillRect/>
          </a:stretch>
        </p:blipFill>
        <p:spPr>
          <a:xfrm>
            <a:off x="3563888" y="2420888"/>
            <a:ext cx="2376264" cy="1872208"/>
          </a:xfrm>
          <a:prstGeom prst="rect">
            <a:avLst/>
          </a:prstGeom>
        </p:spPr>
      </p:pic>
      <p:pic>
        <p:nvPicPr>
          <p:cNvPr id="7" name="圖片 6" descr="7-ankaflavin-01.png"/>
          <p:cNvPicPr>
            <a:picLocks noChangeAspect="1"/>
          </p:cNvPicPr>
          <p:nvPr/>
        </p:nvPicPr>
        <p:blipFill>
          <a:blip r:embed="rId7" cstate="print"/>
          <a:srcRect l="65751" t="35299" r="9047" b="36349"/>
          <a:stretch>
            <a:fillRect/>
          </a:stretch>
        </p:blipFill>
        <p:spPr>
          <a:xfrm>
            <a:off x="6012160" y="2420888"/>
            <a:ext cx="2304256" cy="1944216"/>
          </a:xfrm>
          <a:prstGeom prst="rect">
            <a:avLst/>
          </a:prstGeom>
        </p:spPr>
      </p:pic>
      <p:pic>
        <p:nvPicPr>
          <p:cNvPr id="8" name="圖片 7" descr="7-that is why you need-01.png"/>
          <p:cNvPicPr>
            <a:picLocks noChangeAspect="1"/>
          </p:cNvPicPr>
          <p:nvPr/>
        </p:nvPicPr>
        <p:blipFill>
          <a:blip r:embed="rId8" cstate="print"/>
          <a:srcRect r="54725" b="89903"/>
          <a:stretch>
            <a:fillRect/>
          </a:stretch>
        </p:blipFill>
        <p:spPr>
          <a:xfrm>
            <a:off x="377" y="283"/>
            <a:ext cx="4139575" cy="692413"/>
          </a:xfrm>
          <a:prstGeom prst="rect">
            <a:avLst/>
          </a:prstGeom>
        </p:spPr>
      </p:pic>
      <p:pic>
        <p:nvPicPr>
          <p:cNvPr id="10" name="圖片 9" descr="7-ankascin-01.png"/>
          <p:cNvPicPr>
            <a:picLocks noChangeAspect="1"/>
          </p:cNvPicPr>
          <p:nvPr/>
        </p:nvPicPr>
        <p:blipFill>
          <a:blip r:embed="rId9" cstate="print"/>
          <a:srcRect l="9047" t="5897" r="28736" b="80452"/>
          <a:stretch>
            <a:fillRect/>
          </a:stretch>
        </p:blipFill>
        <p:spPr>
          <a:xfrm>
            <a:off x="827584" y="404664"/>
            <a:ext cx="5688632" cy="936104"/>
          </a:xfrm>
          <a:prstGeom prst="rect">
            <a:avLst/>
          </a:prstGeom>
        </p:spPr>
      </p:pic>
      <p:pic>
        <p:nvPicPr>
          <p:cNvPr id="11" name="圖片 10" descr="7-第一句話-01-01.png"/>
          <p:cNvPicPr>
            <a:picLocks noChangeAspect="1"/>
          </p:cNvPicPr>
          <p:nvPr/>
        </p:nvPicPr>
        <p:blipFill>
          <a:blip r:embed="rId10" cstate="print"/>
          <a:srcRect l="12985" t="63651" r="13772" b="24798"/>
          <a:stretch>
            <a:fillRect/>
          </a:stretch>
        </p:blipFill>
        <p:spPr>
          <a:xfrm>
            <a:off x="1187624" y="4365104"/>
            <a:ext cx="6696744" cy="792088"/>
          </a:xfrm>
          <a:prstGeom prst="rect">
            <a:avLst/>
          </a:prstGeom>
        </p:spPr>
      </p:pic>
      <p:pic>
        <p:nvPicPr>
          <p:cNvPr id="12" name="圖片 11" descr="7-第二句話-01.png"/>
          <p:cNvPicPr>
            <a:picLocks noChangeAspect="1"/>
          </p:cNvPicPr>
          <p:nvPr/>
        </p:nvPicPr>
        <p:blipFill>
          <a:blip r:embed="rId11" cstate="print"/>
          <a:srcRect l="12985" t="76252" r="12197" b="13247"/>
          <a:stretch>
            <a:fillRect/>
          </a:stretch>
        </p:blipFill>
        <p:spPr>
          <a:xfrm>
            <a:off x="1187624" y="5229200"/>
            <a:ext cx="684076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144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P.7-2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5012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P.8-4-01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1252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</TotalTime>
  <Words>94</Words>
  <Application>Microsoft Office PowerPoint</Application>
  <PresentationFormat>如螢幕大小 (4:3)</PresentationFormat>
  <Paragraphs>21</Paragraphs>
  <Slides>18</Slides>
  <Notes>4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18</vt:i4>
      </vt:variant>
    </vt:vector>
  </HeadingPairs>
  <TitlesOfParts>
    <vt:vector size="24" baseType="lpstr">
      <vt:lpstr>Arial Unicode MS</vt:lpstr>
      <vt:lpstr>微軟正黑體</vt:lpstr>
      <vt:lpstr>新細明體</vt:lpstr>
      <vt:lpstr>Arial</vt:lpstr>
      <vt:lpstr>Calibri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Composition and method for prevention and treatment of Alzheimer’s Disease</vt:lpstr>
      <vt:lpstr>Composition for Lowering Blood Lipid and Elevating High Density Lipoprotein and Method for Manufacturing the Same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吳泠萱</dc:creator>
  <cp:lastModifiedBy>Evana Chen</cp:lastModifiedBy>
  <cp:revision>41</cp:revision>
  <dcterms:created xsi:type="dcterms:W3CDTF">2017-07-14T01:41:36Z</dcterms:created>
  <dcterms:modified xsi:type="dcterms:W3CDTF">2017-07-20T03:22:45Z</dcterms:modified>
</cp:coreProperties>
</file>